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  <p:sldMasterId id="2147483768" r:id="rId5"/>
    <p:sldMasterId id="2147483780" r:id="rId6"/>
    <p:sldMasterId id="2147483792" r:id="rId7"/>
  </p:sldMasterIdLst>
  <p:sldIdLst>
    <p:sldId id="256" r:id="rId8"/>
    <p:sldId id="257" r:id="rId9"/>
    <p:sldId id="258" r:id="rId10"/>
    <p:sldId id="259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7" r:id="rId23"/>
    <p:sldId id="280" r:id="rId24"/>
    <p:sldId id="272" r:id="rId25"/>
    <p:sldId id="273" r:id="rId26"/>
    <p:sldId id="274" r:id="rId27"/>
    <p:sldId id="279" r:id="rId28"/>
    <p:sldId id="281" r:id="rId29"/>
    <p:sldId id="278" r:id="rId30"/>
    <p:sldId id="275" r:id="rId31"/>
    <p:sldId id="276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Yuvarlatılmış Dikdörtgen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0" name="19 Alt Başlık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Yuvarlatılmış Dikdörtgen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Tek Köşesi Yuvarlatılmış Dikdörtgen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2" name="31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56" name="55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Serbest Form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Serbest Form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Serbest Form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Serbest Form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Serbest Form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Serbest Form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Serbest Form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Serbest Form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Serbest Form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Serbest Form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Serbest Form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Serbest Form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Serbest Form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Serbest Form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Dikdörtgen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Dikdörtgen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Dikdörtgen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Dikdörtgen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Dikdörtgen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Dikdörtgen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Dikdörtgen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Dikdörtgen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Dikdörtgen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Düz Bağlayıcı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grpSp>
        <p:nvGrpSpPr>
          <p:cNvPr id="14" name="13 Grup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2" name="31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56" name="55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Serbest Form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Serbest Form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Serbest Form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Serbest Form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Serbest Form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Serbest Form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Serbest Form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Serbest Form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Serbest Form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Serbest Form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Serbest Form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Serbest Form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Serbest Form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Serbest Form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Dikdörtgen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Dikdörtgen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Dikdörtgen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Dikdörtgen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Dikdörtgen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Dikdörtgen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Dikdörtgen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Dikdörtgen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Dikdörtgen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Düz Bağlayıcı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grpSp>
        <p:nvGrpSpPr>
          <p:cNvPr id="14" name="13 Grup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2" name="31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56" name="55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Serbest Form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Serbest Form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Serbest Form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Serbest Form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Serbest Form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Serbest Form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Serbest Form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Serbest Form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Serbest Form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Serbest Form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Serbest Form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Serbest Form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Serbest Form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Serbest Form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Dikdörtgen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Dikdörtgen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Dikdörtgen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Dikdörtgen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Dikdörtgen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Dikdörtgen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Dikdörtgen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Dikdörtgen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Dikdörtgen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Düz Bağlayıcı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grpSp>
        <p:nvGrpSpPr>
          <p:cNvPr id="14" name="13 Grup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random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Yuvarlatılmış Dikdörtgen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Başlık Yer Tutucusu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19.04.2018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yokatlas.yok.gov.tr/" TargetMode="External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Belgesi1.docx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43998" cy="300039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ZİLE MESLEKİ VE TEKNİK ANADOLU LİSESİNİN ÖĞRENCİLERİNE SUNDUĞU AYRICALIKLAR</a:t>
            </a:r>
            <a:endParaRPr lang="tr-TR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2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000372"/>
            <a:ext cx="4214842" cy="3562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Başlık"/>
          <p:cNvSpPr txBox="1">
            <a:spLocks noGrp="1"/>
          </p:cNvSpPr>
          <p:nvPr>
            <p:ph type="title"/>
          </p:nvPr>
        </p:nvSpPr>
        <p:spPr>
          <a:xfrm>
            <a:off x="285720" y="1071546"/>
            <a:ext cx="8643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OKULUMUZDA EĞİTİM ALINABİLECEK  ALAN VE DAL LİSTELERİ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4412" y="2857497"/>
            <a:ext cx="7115175" cy="17446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Başlık"/>
          <p:cNvSpPr txBox="1">
            <a:spLocks noGrp="1"/>
          </p:cNvSpPr>
          <p:nvPr>
            <p:ph type="title"/>
          </p:nvPr>
        </p:nvSpPr>
        <p:spPr>
          <a:xfrm>
            <a:off x="285720" y="1071546"/>
            <a:ext cx="8643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OKULUMUZDA EĞİTİM ALINABİLECEK  ALAN VE DAL LİSTELERİ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4887" y="2857496"/>
            <a:ext cx="7134225" cy="165417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71472" y="117693"/>
            <a:ext cx="821537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Eğitimini almak istediğiniz alanın ilinizde olmaması durumunda başka illeri seçerek pansiyon imkanından yararlanabilirsiniz.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28662" y="1571612"/>
            <a:ext cx="7772400" cy="2428892"/>
          </a:xfrm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Ailenizin maddi imkanlarının yetersiz olması durumunda Parasız Yatılılık ve Bursluluk Sınavı sonucunuza göre burs alabilirsiniz.</a:t>
            </a:r>
          </a:p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Türk Eğitim Vakfının Mesleki ve Teknik Anadolu Liselerine vermiş olduğu burstan yararlanabilirsiniz.</a:t>
            </a: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000504"/>
            <a:ext cx="3643338" cy="22420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ANADOLU MESLEK veya </a:t>
            </a:r>
            <a:br>
              <a:rPr lang="tr-TR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tr-TR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ANADOLU TEKNİK PROGRAMINDAN </a:t>
            </a:r>
            <a:br>
              <a:rPr lang="tr-TR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tr-TR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DİPLOMA ALACAKSINIZ </a:t>
            </a:r>
            <a:endParaRPr lang="tr-TR" sz="32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857232"/>
            <a:ext cx="6783406" cy="280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285992"/>
            <a:ext cx="2452705" cy="1839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EĞİTİMİNİ ALDIĞINIZ MESLEK ALANINDA </a:t>
            </a:r>
            <a:br>
              <a:rPr lang="tr-TR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tr-TR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DİPLOMA İLE BİRLİKTE BAĞIMSIZ İŞ YERİ AÇMA BELGESİNE SAHİP OLACAKSINIZ </a:t>
            </a:r>
            <a:endParaRPr lang="tr-TR" sz="28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47674" y="1609725"/>
            <a:ext cx="7058052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-\Desktop\europass-logo-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00570"/>
            <a:ext cx="6858048" cy="2185416"/>
          </a:xfrm>
          <a:prstGeom prst="rect">
            <a:avLst/>
          </a:prstGeom>
          <a:noFill/>
        </p:spPr>
      </p:pic>
      <p:pic>
        <p:nvPicPr>
          <p:cNvPr id="3076" name="Picture 4" descr="mesleki yeterlilik belgesi nedir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6500858" cy="4720509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 rot="16200000">
            <a:off x="5916995" y="2875155"/>
            <a:ext cx="5530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BELGELERİNE DE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z="4000" dirty="0" smtClean="0">
                <a:solidFill>
                  <a:srgbClr val="ED7D31"/>
                </a:solidFill>
                <a:latin typeface="Cambria" pitchFamily="18" charset="0"/>
              </a:rPr>
              <a:t>Mezunlara Verilen Haklar</a:t>
            </a:r>
            <a:br>
              <a:rPr lang="tr-TR" altLang="tr-TR" sz="4000" dirty="0" smtClean="0">
                <a:solidFill>
                  <a:srgbClr val="ED7D31"/>
                </a:solidFill>
                <a:latin typeface="Cambria" pitchFamily="18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defRPr/>
            </a:pPr>
            <a:r>
              <a:rPr lang="tr-TR" sz="3000" dirty="0" smtClean="0"/>
              <a:t>Bütün mesleki ve teknik eğitim mezunlarına </a:t>
            </a:r>
            <a:r>
              <a:rPr lang="tr-TR" sz="3000" b="1" dirty="0" smtClean="0">
                <a:solidFill>
                  <a:srgbClr val="FF0000"/>
                </a:solidFill>
              </a:rPr>
              <a:t>TEKNİSYEN</a:t>
            </a:r>
            <a:r>
              <a:rPr lang="tr-TR" sz="3000" dirty="0" smtClean="0"/>
              <a:t> </a:t>
            </a:r>
            <a:r>
              <a:rPr lang="tr-TR" sz="3000" dirty="0" smtClean="0"/>
              <a:t>unvanı verilmektedir. 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altLang="tr-TR" sz="3000" dirty="0" smtClean="0"/>
              <a:t>KOSGEB ile yapılan protokol kapsamında </a:t>
            </a:r>
            <a:r>
              <a:rPr lang="tr-TR" sz="3000" dirty="0" smtClean="0"/>
              <a:t>kendi iş yerini açan </a:t>
            </a:r>
            <a:r>
              <a:rPr lang="tr-TR" altLang="tr-TR" sz="3000" dirty="0" smtClean="0"/>
              <a:t> </a:t>
            </a:r>
            <a:r>
              <a:rPr lang="tr-TR" sz="3000" dirty="0" smtClean="0"/>
              <a:t>mesleki eğitim mezunlarına </a:t>
            </a:r>
            <a:r>
              <a:rPr lang="tr-TR" sz="3000" u="sng" dirty="0" smtClean="0">
                <a:solidFill>
                  <a:srgbClr val="FF0000"/>
                </a:solidFill>
              </a:rPr>
              <a:t>KOSGEB TARAFINDAN </a:t>
            </a:r>
            <a:r>
              <a:rPr lang="tr-TR" sz="3000" b="1" u="sng" dirty="0" smtClean="0">
                <a:solidFill>
                  <a:srgbClr val="FF0000"/>
                </a:solidFill>
              </a:rPr>
              <a:t>50 BİN TL HİBE </a:t>
            </a:r>
            <a:r>
              <a:rPr lang="tr-TR" sz="3000" u="sng" dirty="0" smtClean="0">
                <a:solidFill>
                  <a:srgbClr val="FF0000"/>
                </a:solidFill>
              </a:rPr>
              <a:t>VE </a:t>
            </a:r>
            <a:r>
              <a:rPr lang="tr-TR" sz="3000" b="1" u="sng" dirty="0" smtClean="0">
                <a:solidFill>
                  <a:srgbClr val="FF0000"/>
                </a:solidFill>
              </a:rPr>
              <a:t>100 BİN TL FAİZSİZ KREDİ </a:t>
            </a:r>
            <a:r>
              <a:rPr lang="tr-TR" sz="3000" dirty="0" smtClean="0"/>
              <a:t>verilmektedir</a:t>
            </a:r>
            <a:r>
              <a:rPr lang="tr-TR" sz="3000" dirty="0" smtClean="0"/>
              <a:t>.</a:t>
            </a:r>
            <a:endParaRPr lang="tr-TR" altLang="tr-TR" sz="3000" dirty="0" smtClean="0"/>
          </a:p>
          <a:p>
            <a:endParaRPr lang="tr-TR" dirty="0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2285992"/>
            <a:ext cx="8229600" cy="3597312"/>
          </a:xfrm>
        </p:spPr>
        <p:txBody>
          <a:bodyPr/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HAFTADA 3 GÜN İŞLETMEDE MESLEKİ EĞİTİM GÖRECEK VE YAŞINIZA UYGUN ASGARİ ÜCRETİN %30 UNDAN AZ OLMAMAK ÜZERE ÜCRET ALABİLECEKSİNİZ 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14884"/>
            <a:ext cx="8572559" cy="137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785786" y="0"/>
            <a:ext cx="769690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tr-T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ANADOLU MESLEK PROGRAMININ </a:t>
            </a:r>
            <a:br>
              <a:rPr lang="tr-T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tr-T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 NCİ SINIFINDA </a:t>
            </a:r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14554"/>
            <a:ext cx="8472518" cy="424025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10. SINIFTAN İTİBAREN VE </a:t>
            </a:r>
          </a:p>
          <a:p>
            <a:r>
              <a:rPr lang="tr-T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İŞLETMEDE BECERİ EĞİTİMİ  YA DA STAJ ÇALIŞMASINDA </a:t>
            </a:r>
          </a:p>
          <a:p>
            <a:pPr>
              <a:buNone/>
            </a:pPr>
            <a:r>
              <a:rPr lang="tr-T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MİLLÎ EĞİTİM BAKANLIĞINCA </a:t>
            </a:r>
          </a:p>
          <a:p>
            <a:pPr>
              <a:buNone/>
            </a:pPr>
            <a:r>
              <a:rPr lang="tr-T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SİGORTALANACAKSINIZ !</a:t>
            </a:r>
            <a:endParaRPr lang="tr-T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57166"/>
            <a:ext cx="18573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EĞİTİM SÜRESİ 4 YILDIR </a:t>
            </a:r>
          </a:p>
          <a:p>
            <a:r>
              <a:rPr lang="tr-TR" b="1" dirty="0" smtClean="0"/>
              <a:t>MESLEKİ VE TEKNİK ANADOLU LİSELERİNİN </a:t>
            </a:r>
          </a:p>
          <a:p>
            <a:pPr>
              <a:buNone/>
            </a:pPr>
            <a:r>
              <a:rPr lang="tr-TR" b="1" dirty="0" smtClean="0"/>
              <a:t>9 UNCU SINIFINDA DİĞER LİSELERLE </a:t>
            </a:r>
          </a:p>
          <a:p>
            <a:pPr>
              <a:buNone/>
            </a:pPr>
            <a:r>
              <a:rPr lang="tr-TR" b="1" dirty="0" smtClean="0"/>
              <a:t>(Fen, Sosyal Bilimler, Anadolu Liseleri,…,vb) </a:t>
            </a:r>
          </a:p>
          <a:p>
            <a:pPr>
              <a:buNone/>
            </a:pPr>
            <a:r>
              <a:rPr lang="tr-TR" b="1" dirty="0" smtClean="0"/>
              <a:t>AYNI DERSLER OKUTULMAKTADIR </a:t>
            </a:r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947060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YGS ve LYS PUANLARINIZA GÖRE BÜTÜN YÜKSEK ÖĞRETİM KURUMLARINA DİĞER LİSELER İLE </a:t>
            </a:r>
            <a:br>
              <a:rPr lang="tr-TR" sz="2800" b="1" dirty="0" smtClean="0"/>
            </a:br>
            <a:r>
              <a:rPr lang="tr-TR" sz="2800" b="1" dirty="0" smtClean="0">
                <a:solidFill>
                  <a:srgbClr val="FF0000"/>
                </a:solidFill>
              </a:rPr>
              <a:t>EŞİT ŞARTLARDA GİRME HAKKINA SAHİPSİNİZ </a:t>
            </a:r>
            <a:r>
              <a:rPr lang="tr-TR" sz="2800" dirty="0" smtClean="0"/>
              <a:t/>
            </a:r>
            <a:br>
              <a:rPr lang="tr-TR" sz="2800" dirty="0" smtClean="0"/>
            </a:br>
            <a:endParaRPr lang="tr-TR" sz="28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2714644" cy="153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143116"/>
            <a:ext cx="274319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214818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143116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19" y="4143380"/>
            <a:ext cx="467803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YÜKSEK ÖĞRENİME GEÇİŞTE AVANTAJLARIMIZ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935480"/>
            <a:ext cx="8715436" cy="4389120"/>
          </a:xfrm>
        </p:spPr>
        <p:txBody>
          <a:bodyPr>
            <a:normAutofit/>
          </a:bodyPr>
          <a:lstStyle/>
          <a:p>
            <a:r>
              <a:rPr lang="tr-TR" sz="3600" dirty="0" smtClean="0">
                <a:latin typeface="+mj-lt"/>
              </a:rPr>
              <a:t>MTOK SİSTEMİ İLE MESLEKİ VE TEKNİK ANADOLU LİSELERİNE ÖZEL AYRILMIŞ KONTENJAN İLE ALANINIZLA İLGİLİ</a:t>
            </a:r>
          </a:p>
          <a:p>
            <a:pPr algn="ctr">
              <a:buNone/>
            </a:pPr>
            <a:r>
              <a:rPr lang="tr-TR" sz="3600" u="sng" dirty="0" smtClean="0">
                <a:solidFill>
                  <a:srgbClr val="FF0000"/>
                </a:solidFill>
                <a:latin typeface="+mj-lt"/>
              </a:rPr>
              <a:t>TEKNOLOJİ MÜHENDİSLİĞİ FAKÜLTELERİNE DÜŞÜK PUANLARLA </a:t>
            </a:r>
          </a:p>
          <a:p>
            <a:pPr algn="just">
              <a:buNone/>
            </a:pPr>
            <a:r>
              <a:rPr lang="tr-TR" sz="3600" dirty="0" smtClean="0">
                <a:solidFill>
                  <a:srgbClr val="FF0000"/>
                </a:solidFill>
                <a:latin typeface="+mj-lt"/>
              </a:rPr>
              <a:t>   </a:t>
            </a:r>
            <a:r>
              <a:rPr lang="tr-TR" sz="3600" dirty="0" smtClean="0">
                <a:latin typeface="+mj-lt"/>
              </a:rPr>
              <a:t>YERLEŞEBİLİRSİNİZ. </a:t>
            </a:r>
          </a:p>
          <a:p>
            <a:endParaRPr lang="tr-TR" dirty="0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YÜKSEK ÖĞRENİME GEÇİŞTE AVANTAJLARIMIZ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935480"/>
            <a:ext cx="8572560" cy="4389120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3200" dirty="0" smtClean="0">
                <a:latin typeface="+mj-lt"/>
              </a:rPr>
              <a:t>MESLEKİ VE TEKNİK ORTAÖĞRETİMDEN </a:t>
            </a:r>
            <a:r>
              <a:rPr lang="tr-TR" sz="3200" u="sng" dirty="0" smtClean="0">
                <a:solidFill>
                  <a:srgbClr val="FF0000"/>
                </a:solidFill>
                <a:latin typeface="+mj-lt"/>
              </a:rPr>
              <a:t>MESLEK YÜKSEK OKULLARINA GEÇİŞTE SINAV SONUCUNA GÖRE ALANINDA EĞİTİM YAPMAK İSTEYEN MEZUNLARA </a:t>
            </a:r>
            <a:r>
              <a:rPr lang="tr-TR" sz="3200" b="1" u="sng" dirty="0" smtClean="0">
                <a:solidFill>
                  <a:srgbClr val="FF0000"/>
                </a:solidFill>
                <a:latin typeface="+mj-lt"/>
              </a:rPr>
              <a:t>EK PUAN </a:t>
            </a:r>
            <a:r>
              <a:rPr lang="tr-TR" sz="3200" u="sng" dirty="0" smtClean="0">
                <a:solidFill>
                  <a:srgbClr val="FF0000"/>
                </a:solidFill>
                <a:latin typeface="+mj-lt"/>
              </a:rPr>
              <a:t>VERİLMEKTEDİR</a:t>
            </a:r>
            <a:r>
              <a:rPr lang="tr-TR" sz="3200" dirty="0" smtClean="0">
                <a:latin typeface="+mj-lt"/>
              </a:rPr>
              <a:t>. </a:t>
            </a:r>
            <a:r>
              <a:rPr lang="tr-TR" altLang="tr-TR" sz="3200" kern="0" dirty="0" smtClean="0">
                <a:solidFill>
                  <a:srgbClr val="000000"/>
                </a:solidFill>
                <a:latin typeface="+mj-lt"/>
                <a:cs typeface="Arial"/>
              </a:rPr>
              <a:t>MEZUN OLDUKTAN SONRA ÖĞRENİM GÖRÜLEN MESLEK ALANLARINA GÖRE EK PUAN VERİLEN YÜKSEKÖĞRETİM </a:t>
            </a:r>
            <a:r>
              <a:rPr lang="tr-TR" altLang="tr-TR" sz="3200" kern="0" dirty="0" smtClean="0">
                <a:latin typeface="+mj-lt"/>
                <a:cs typeface="Arial"/>
              </a:rPr>
              <a:t>PROGRAMLARI İÇİN </a:t>
            </a:r>
            <a:r>
              <a:rPr lang="tr-TR" altLang="tr-TR" sz="3200" kern="0" dirty="0" smtClean="0">
                <a:latin typeface="+mj-lt"/>
                <a:cs typeface="Arial"/>
                <a:hlinkClick r:id="rId2"/>
              </a:rPr>
              <a:t>https://yokatlas.yok.gov.tr/</a:t>
            </a:r>
            <a:r>
              <a:rPr lang="tr-TR" altLang="tr-TR" sz="3200" kern="0" dirty="0" smtClean="0">
                <a:latin typeface="+mj-lt"/>
                <a:cs typeface="Arial"/>
              </a:rPr>
              <a:t> ADRESİNİ ZİYARET EDEBİLİRSİNİZ.</a:t>
            </a:r>
            <a:endParaRPr lang="tr-TR" sz="3200" dirty="0" smtClean="0">
              <a:latin typeface="+mj-lt"/>
            </a:endParaRPr>
          </a:p>
          <a:p>
            <a:endParaRPr lang="tr-TR" dirty="0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-142900"/>
          <a:ext cx="9144000" cy="6858000"/>
        </p:xfrm>
        <a:graphic>
          <a:graphicData uri="http://schemas.openxmlformats.org/presentationml/2006/ole">
            <p:oleObj spid="_x0000_s1026" name="Belge" r:id="rId3" imgW="5960363" imgH="8715436" progId="Word.Document.12">
              <p:embed/>
            </p:oleObj>
          </a:graphicData>
        </a:graphic>
      </p:graphicFrame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4572000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</a:rPr>
              <a:t>GENÇLER! </a:t>
            </a:r>
          </a:p>
          <a:p>
            <a:pPr>
              <a:buNone/>
            </a:pPr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</a:rPr>
              <a:t>SİZLERİ MESLEKİ VE TEKNİK EĞİTİM </a:t>
            </a:r>
          </a:p>
          <a:p>
            <a:pPr>
              <a:buNone/>
            </a:pPr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</a:rPr>
              <a:t>AİLESİNE KATILMAYA BEKLİYORUZ </a:t>
            </a:r>
            <a:endParaRPr lang="tr-T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571472" y="3429000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>
                <a:solidFill>
                  <a:srgbClr val="FFFF00"/>
                </a:solidFill>
              </a:rPr>
              <a:t>SİZİN, AİLENİZİN ve ÜLKEMİZİN GELECEĞİ İÇİN HAYIRLI OLMASI DİLEĞİYLE </a:t>
            </a:r>
            <a:endParaRPr lang="tr-TR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dirty="0" smtClean="0">
                <a:solidFill>
                  <a:srgbClr val="FF0000"/>
                </a:solidFill>
              </a:rPr>
              <a:t>BİZİ DİNLEDİĞİNİZ İÇİN                                TEŞEKKÜRLER…</a:t>
            </a:r>
            <a:endParaRPr lang="tr-TR" sz="4400" dirty="0">
              <a:solidFill>
                <a:srgbClr val="FF0000"/>
              </a:solidFill>
            </a:endParaRPr>
          </a:p>
        </p:txBody>
      </p:sp>
      <p:pic>
        <p:nvPicPr>
          <p:cNvPr id="4" name="3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643314"/>
            <a:ext cx="3020115" cy="2552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3000372"/>
            <a:ext cx="8229600" cy="3357586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smtClean="0"/>
              <a:t>9 UNCU SINIF SONUNDA ÖĞRENCİLER; </a:t>
            </a:r>
          </a:p>
          <a:p>
            <a:r>
              <a:rPr lang="tr-TR" b="1" dirty="0" smtClean="0"/>
              <a:t>ANADOLU MESLEK PROGRAMINDA, TERCİHLERİ DOĞRULTUSUNDA İLGİ VE YETENEKLERİNE GÖRE YERLEŞECEKLERİ BİR ALANDA BİR MESLEĞE YÖNELİK BİLGİ VE BECERİLERİN KAZANACAKLARDIR. </a:t>
            </a:r>
          </a:p>
          <a:p>
            <a:r>
              <a:rPr lang="tr-TR" b="1" dirty="0" smtClean="0"/>
              <a:t>BUNUN YANINDA GENEL BİLGİ DERSLERİ DE YER ALMAKTADIR. 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9750"/>
            <a:ext cx="3643338" cy="2308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Dikdörtgen"/>
          <p:cNvSpPr/>
          <p:nvPr/>
        </p:nvSpPr>
        <p:spPr>
          <a:xfrm>
            <a:off x="642910" y="2428868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ANADOLU MESLEK  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b="1" dirty="0" smtClean="0"/>
              <a:t>10 UNCU SINIFTA </a:t>
            </a:r>
            <a:br>
              <a:rPr lang="tr-TR" sz="3200" b="1" dirty="0" smtClean="0"/>
            </a:br>
            <a:r>
              <a:rPr lang="tr-TR" sz="3200" b="1" dirty="0" smtClean="0"/>
              <a:t>ALAN EĞİTİMİNE BAŞLANMAKTADIR </a:t>
            </a:r>
            <a:endParaRPr lang="tr-TR" sz="3200" dirty="0"/>
          </a:p>
        </p:txBody>
      </p:sp>
      <p:pic>
        <p:nvPicPr>
          <p:cNvPr id="205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50184">
            <a:off x="463628" y="1625456"/>
            <a:ext cx="2502005" cy="1658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571612"/>
            <a:ext cx="2786082" cy="169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643050"/>
            <a:ext cx="3286127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69879"/>
            <a:ext cx="2643206" cy="175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3786190"/>
            <a:ext cx="2428872" cy="175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3714752"/>
            <a:ext cx="285752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/>
              <a:t>11 VE 12 NCİ SINIFLARDA </a:t>
            </a:r>
            <a:br>
              <a:rPr lang="tr-TR" sz="3200" b="1" dirty="0" smtClean="0"/>
            </a:br>
            <a:r>
              <a:rPr lang="tr-TR" sz="3200" b="1" dirty="0" smtClean="0"/>
              <a:t>MESLEK ALANINA BAĞLI OLARAK DAL EĞİTİMİ YAPILMAKTADIR </a:t>
            </a:r>
            <a:endParaRPr lang="tr-TR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71744"/>
            <a:ext cx="3220566" cy="21431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643182"/>
            <a:ext cx="3457575" cy="2124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05802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6 Metin kutusu"/>
          <p:cNvSpPr txBox="1"/>
          <p:nvPr/>
        </p:nvSpPr>
        <p:spPr>
          <a:xfrm>
            <a:off x="285720" y="642918"/>
            <a:ext cx="8572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OKULUMUZDA EĞİTİM ALINABİLECEK  ALAN VE DAL LİSTELERİ</a:t>
            </a:r>
            <a:endParaRPr lang="tr-TR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 txBox="1">
            <a:spLocks noGrp="1"/>
          </p:cNvSpPr>
          <p:nvPr>
            <p:ph type="title"/>
          </p:nvPr>
        </p:nvSpPr>
        <p:spPr>
          <a:xfrm>
            <a:off x="0" y="714356"/>
            <a:ext cx="8786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OKULUMUZDA EĞİTİM ALINABİLECEK  ALAN VE DAL LİSTELERİ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158" y="1928802"/>
            <a:ext cx="7841866" cy="23114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Başlık"/>
          <p:cNvSpPr txBox="1">
            <a:spLocks noGrp="1"/>
          </p:cNvSpPr>
          <p:nvPr>
            <p:ph type="title"/>
          </p:nvPr>
        </p:nvSpPr>
        <p:spPr>
          <a:xfrm>
            <a:off x="285720" y="1071546"/>
            <a:ext cx="8643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OKULUMUZDA EĞİTİM ALINABİLECEK  ALAN VE DAL LİSTELERİ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3462" y="2500306"/>
            <a:ext cx="7077075" cy="22447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Başlık"/>
          <p:cNvSpPr txBox="1">
            <a:spLocks noGrp="1"/>
          </p:cNvSpPr>
          <p:nvPr>
            <p:ph type="title"/>
          </p:nvPr>
        </p:nvSpPr>
        <p:spPr>
          <a:xfrm>
            <a:off x="285720" y="1071546"/>
            <a:ext cx="8643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OKULUMUZDA EĞİTİM ALINABİLECEK  ALAN VE DAL LİSTELERİ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9650" y="3000372"/>
            <a:ext cx="7124700" cy="15208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örünüş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419</TotalTime>
  <Words>367</Words>
  <PresentationFormat>Ekran Gösterisi (4:3)</PresentationFormat>
  <Paragraphs>45</Paragraphs>
  <Slides>25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3" baseType="lpstr">
      <vt:lpstr>Canlı</vt:lpstr>
      <vt:lpstr>Görünüş</vt:lpstr>
      <vt:lpstr>Metro</vt:lpstr>
      <vt:lpstr>1_Metro</vt:lpstr>
      <vt:lpstr>Zengin</vt:lpstr>
      <vt:lpstr>2_Metro</vt:lpstr>
      <vt:lpstr>Akış</vt:lpstr>
      <vt:lpstr>Belge</vt:lpstr>
      <vt:lpstr>ZİLE MESLEKİ VE TEKNİK ANADOLU LİSESİNİN ÖĞRENCİLERİNE SUNDUĞU AYRICALIKLAR</vt:lpstr>
      <vt:lpstr>Slayt 2</vt:lpstr>
      <vt:lpstr>Slayt 3</vt:lpstr>
      <vt:lpstr>10 UNCU SINIFTA  ALAN EĞİTİMİNE BAŞLANMAKTADIR </vt:lpstr>
      <vt:lpstr>11 VE 12 NCİ SINIFLARDA  MESLEK ALANINA BAĞLI OLARAK DAL EĞİTİMİ YAPILMAKTADIR </vt:lpstr>
      <vt:lpstr>Slayt 6</vt:lpstr>
      <vt:lpstr>OKULUMUZDA EĞİTİM ALINABİLECEK  ALAN VE DAL LİSTELERİ</vt:lpstr>
      <vt:lpstr>OKULUMUZDA EĞİTİM ALINABİLECEK  ALAN VE DAL LİSTELERİ</vt:lpstr>
      <vt:lpstr>OKULUMUZDA EĞİTİM ALINABİLECEK  ALAN VE DAL LİSTELERİ</vt:lpstr>
      <vt:lpstr>OKULUMUZDA EĞİTİM ALINABİLECEK  ALAN VE DAL LİSTELERİ</vt:lpstr>
      <vt:lpstr>OKULUMUZDA EĞİTİM ALINABİLECEK  ALAN VE DAL LİSTELERİ</vt:lpstr>
      <vt:lpstr>Slayt 12</vt:lpstr>
      <vt:lpstr>Slayt 13</vt:lpstr>
      <vt:lpstr>ANADOLU MESLEK veya  ANADOLU TEKNİK PROGRAMINDAN  DİPLOMA ALACAKSINIZ </vt:lpstr>
      <vt:lpstr>EĞİTİMİNİ ALDIĞINIZ MESLEK ALANINDA  DİPLOMA İLE BİRLİKTE BAĞIMSIZ İŞ YERİ AÇMA BELGESİNE SAHİP OLACAKSINIZ </vt:lpstr>
      <vt:lpstr>Slayt 16</vt:lpstr>
      <vt:lpstr>Mezunlara Verilen Haklar </vt:lpstr>
      <vt:lpstr>Slayt 18</vt:lpstr>
      <vt:lpstr>Slayt 19</vt:lpstr>
      <vt:lpstr>YGS ve LYS PUANLARINIZA GÖRE BÜTÜN YÜKSEK ÖĞRETİM KURUMLARINA DİĞER LİSELER İLE  EŞİT ŞARTLARDA GİRME HAKKINA SAHİPSİNİZ  </vt:lpstr>
      <vt:lpstr>YÜKSEK ÖĞRENİME GEÇİŞTE AVANTAJLARIMIZ</vt:lpstr>
      <vt:lpstr>YÜKSEK ÖĞRENİME GEÇİŞTE AVANTAJLARIMIZ</vt:lpstr>
      <vt:lpstr>Slayt 23</vt:lpstr>
      <vt:lpstr>Slayt 24</vt:lpstr>
      <vt:lpstr>Slayt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ZİLE MESLEKİ VE TEKNİK ANADOLU LİSESİNİN ÖĞRENCİLERİNE SUNDUĞU AYRICALIKLAR</dc:title>
  <dc:creator>pc-</dc:creator>
  <cp:lastModifiedBy>pc-</cp:lastModifiedBy>
  <cp:revision>20</cp:revision>
  <dcterms:created xsi:type="dcterms:W3CDTF">2017-03-22T14:12:18Z</dcterms:created>
  <dcterms:modified xsi:type="dcterms:W3CDTF">2018-04-19T11:50:21Z</dcterms:modified>
</cp:coreProperties>
</file>